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  <p:sldMasterId id="2147483768" r:id="rId2"/>
  </p:sldMasterIdLst>
  <p:notesMasterIdLst>
    <p:notesMasterId r:id="rId39"/>
  </p:notesMasterIdLst>
  <p:handoutMasterIdLst>
    <p:handoutMasterId r:id="rId40"/>
  </p:handoutMasterIdLst>
  <p:sldIdLst>
    <p:sldId id="257" r:id="rId3"/>
    <p:sldId id="314" r:id="rId4"/>
    <p:sldId id="260" r:id="rId5"/>
    <p:sldId id="263" r:id="rId6"/>
    <p:sldId id="267" r:id="rId7"/>
    <p:sldId id="273" r:id="rId8"/>
    <p:sldId id="313" r:id="rId9"/>
    <p:sldId id="320" r:id="rId10"/>
    <p:sldId id="275" r:id="rId11"/>
    <p:sldId id="276" r:id="rId12"/>
    <p:sldId id="274" r:id="rId13"/>
    <p:sldId id="277" r:id="rId14"/>
    <p:sldId id="278" r:id="rId15"/>
    <p:sldId id="297" r:id="rId16"/>
    <p:sldId id="300" r:id="rId17"/>
    <p:sldId id="299" r:id="rId18"/>
    <p:sldId id="283" r:id="rId19"/>
    <p:sldId id="284" r:id="rId20"/>
    <p:sldId id="285" r:id="rId21"/>
    <p:sldId id="311" r:id="rId22"/>
    <p:sldId id="301" r:id="rId23"/>
    <p:sldId id="303" r:id="rId24"/>
    <p:sldId id="305" r:id="rId25"/>
    <p:sldId id="304" r:id="rId26"/>
    <p:sldId id="312" r:id="rId27"/>
    <p:sldId id="296" r:id="rId28"/>
    <p:sldId id="310" r:id="rId29"/>
    <p:sldId id="294" r:id="rId30"/>
    <p:sldId id="309" r:id="rId31"/>
    <p:sldId id="290" r:id="rId32"/>
    <p:sldId id="289" r:id="rId33"/>
    <p:sldId id="317" r:id="rId34"/>
    <p:sldId id="308" r:id="rId35"/>
    <p:sldId id="268" r:id="rId36"/>
    <p:sldId id="315" r:id="rId37"/>
    <p:sldId id="318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2845BD0-4005-447B-8BFF-97A6087352D5}">
          <p14:sldIdLst>
            <p14:sldId id="257"/>
            <p14:sldId id="314"/>
            <p14:sldId id="260"/>
            <p14:sldId id="263"/>
            <p14:sldId id="267"/>
            <p14:sldId id="273"/>
            <p14:sldId id="313"/>
            <p14:sldId id="320"/>
          </p14:sldIdLst>
        </p14:section>
        <p14:section name="Раздел без заголовка" id="{87E5431A-6FEE-4932-B762-1BD05A55AED0}">
          <p14:sldIdLst>
            <p14:sldId id="275"/>
            <p14:sldId id="276"/>
            <p14:sldId id="274"/>
            <p14:sldId id="277"/>
            <p14:sldId id="278"/>
            <p14:sldId id="297"/>
            <p14:sldId id="300"/>
            <p14:sldId id="299"/>
            <p14:sldId id="283"/>
            <p14:sldId id="284"/>
            <p14:sldId id="285"/>
            <p14:sldId id="311"/>
            <p14:sldId id="301"/>
            <p14:sldId id="303"/>
            <p14:sldId id="305"/>
            <p14:sldId id="304"/>
            <p14:sldId id="312"/>
            <p14:sldId id="296"/>
            <p14:sldId id="310"/>
            <p14:sldId id="294"/>
            <p14:sldId id="309"/>
            <p14:sldId id="290"/>
            <p14:sldId id="289"/>
            <p14:sldId id="317"/>
            <p14:sldId id="308"/>
            <p14:sldId id="268"/>
            <p14:sldId id="315"/>
            <p14:sldId id="318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ePack by Diakov" initials="RbD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7" autoAdjust="0"/>
    <p:restoredTop sz="91695" autoAdjust="0"/>
  </p:normalViewPr>
  <p:slideViewPr>
    <p:cSldViewPr>
      <p:cViewPr varScale="1">
        <p:scale>
          <a:sx n="97" d="100"/>
          <a:sy n="97" d="100"/>
        </p:scale>
        <p:origin x="-37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-199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F344A1-7FA0-40D3-8EA1-FDD75C1232CA}" type="datetimeFigureOut">
              <a:rPr lang="ru-RU" smtClean="0"/>
              <a:t>28.06.2020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70514D-2275-4992-9330-33D62AEA2B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4623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B7109A-73D9-46B0-A4FA-B82D148DC8FD}" type="datetimeFigureOut">
              <a:rPr lang="ru-RU" smtClean="0"/>
              <a:t>28.06.2020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EB1E3C-8C47-4155-B212-9877D8E65E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974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5C201"/>
              </a:buClr>
              <a:buSzPct val="85000"/>
              <a:buFont typeface="Wingdings 2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Воспитание  детей в духе патриотизма, любви к Родине  и к ветеранам ВОВ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  – было главной целью моего проекта.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B1E3C-8C47-4155-B212-9877D8E65E8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8893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 замиранием</a:t>
            </a:r>
            <a:r>
              <a:rPr lang="ru-RU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сердца и в глубокой тишине смотрели и слушали дети презентацию о блокадном Ленинграде, о детях и женщинах,  которые сражались рядом с мужчинами на войне, обо всех ужасах, которые испытал весь наш народ в ВОВ, о Российской армии и ее мощи (с презентацией современного вооружения).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B1E3C-8C47-4155-B212-9877D8E65E8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4785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Некоторые дети при содействии взрослых, принесли в группу настоящие награды своих прадедов. После просмотра презентации о наградах ВОВ дети увидели настоящие ордена и медали.</a:t>
            </a:r>
            <a:r>
              <a:rPr lang="ru-RU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Надо было видеть их лица: с каким трепетом они рассматривали и передавали  эти реликвии из рук в руки!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B1E3C-8C47-4155-B212-9877D8E65E8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3506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Очень много пословиц и поговорок заучили дети во время бесед, прочтения художественной литературы. Дети потом соревновались: кто больше их знает.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B1E3C-8C47-4155-B212-9877D8E65E8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8434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 большим воодушевлением дети готовили поздравительные открытки своим родным.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B1E3C-8C47-4155-B212-9877D8E65E8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0667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группе была организована мини-выставка детских работ о войне: «</a:t>
            </a:r>
            <a:r>
              <a:rPr lang="ru-RU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Рисуют мальчики войну»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B1E3C-8C47-4155-B212-9877D8E65E8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4792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Каждый день мы с детьми организовывали с\р игры. Особенно это нравилось мальчикам.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B1E3C-8C47-4155-B212-9877D8E65E8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6659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Конечно же невозможно представить</a:t>
            </a:r>
            <a:r>
              <a:rPr lang="ru-RU" baseline="0" dirty="0" smtClean="0"/>
              <a:t> этот праздник без песен Сколько мы их переслушали, выучили и напевали. Даже ,когда  ходили на экскурсии к памятникам города.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B1E3C-8C47-4155-B212-9877D8E65E8E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8070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Очень запоминающимся</a:t>
            </a:r>
            <a:r>
              <a:rPr lang="ru-RU" b="1" baseline="0" dirty="0" smtClean="0">
                <a:latin typeface="Arial Black" panose="020B0A04020102020204" pitchFamily="34" charset="0"/>
                <a:cs typeface="Arial" panose="020B0604020202020204" pitchFamily="34" charset="0"/>
              </a:rPr>
              <a:t> событием для детей были экскурсия на территорию  в\ч 20115  .</a:t>
            </a:r>
            <a:endParaRPr lang="ru-RU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B1E3C-8C47-4155-B212-9877D8E65E8E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3843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>
                <a:latin typeface="Arial Black" panose="020B0A04020102020204" pitchFamily="34" charset="0"/>
              </a:rPr>
              <a:t>Дети подолгу стояли у экспонатов воинской славы, делились впечатлениями об увиденном,</a:t>
            </a:r>
            <a:r>
              <a:rPr lang="ru-RU" b="1" baseline="0" dirty="0" smtClean="0">
                <a:latin typeface="Arial Black" panose="020B0A04020102020204" pitchFamily="34" charset="0"/>
              </a:rPr>
              <a:t> а потом рассказывали своим родителям о самом запоминающемся</a:t>
            </a:r>
            <a:r>
              <a:rPr lang="ru-RU" baseline="0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B1E3C-8C47-4155-B212-9877D8E65E8E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5727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>
                <a:latin typeface="Arial Black" panose="020B0A04020102020204" pitchFamily="34" charset="0"/>
              </a:rPr>
              <a:t>Мы посетили несколько памятников воинам ВОВ.</a:t>
            </a:r>
            <a:endParaRPr lang="ru-RU" b="1" dirty="0">
              <a:latin typeface="Arial Black" panose="020B0A040201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B1E3C-8C47-4155-B212-9877D8E65E8E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493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5C201"/>
              </a:buClr>
              <a:buSzPct val="85000"/>
              <a:buFont typeface="Wingdings 2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Тема Великой Отечественной Войны чрезвычайно актуальна в современном обществе, она способствует объединению, сплочению нашего народа.  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История ПОБЕДЫ навсегда должна остаться  в  наших  сердцах и памяти  потомков.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5C201"/>
              </a:buClr>
              <a:buSzPct val="85000"/>
              <a:buFont typeface="Wingdings 2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B1E3C-8C47-4155-B212-9877D8E65E8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525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B1E3C-8C47-4155-B212-9877D8E65E8E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8603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Особенно трогательной была экскурсия к Вечному Огню. Все дети, без исключения, принесли живые цветы(конечно, при содействии родителей).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B1E3C-8C47-4155-B212-9877D8E65E8E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3020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Когда дети возлагали цветы к мемориалу,</a:t>
            </a:r>
            <a:r>
              <a:rPr lang="ru-RU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все были сосредоточены и серьезны. А Рита даже заплакала. Она очень чувствительная девочка.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B1E3C-8C47-4155-B212-9877D8E65E8E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3437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Около Вечного Огня мы замерли в минуте молчания, а затем читали стихи о войне.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B1E3C-8C47-4155-B212-9877D8E65E8E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8324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/>
              <a:t>На</a:t>
            </a:r>
            <a:r>
              <a:rPr lang="ru-RU" b="1" baseline="0" dirty="0" smtClean="0"/>
              <a:t> </a:t>
            </a:r>
            <a:r>
              <a:rPr lang="ru-RU" b="1" dirty="0" smtClean="0"/>
              <a:t>заключительном этапе предполагалось сделать следующее …</a:t>
            </a:r>
            <a:r>
              <a:rPr lang="ru-RU" b="1" baseline="0" dirty="0" smtClean="0"/>
              <a:t> Что мы и осуществили в конце нашего проекта!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B1E3C-8C47-4155-B212-9877D8E65E8E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1293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/>
              <a:t>При содействии родителей был оформлен сначала – плакат «Счастливое детство»,</a:t>
            </a:r>
            <a:r>
              <a:rPr lang="ru-RU" b="1" baseline="0" dirty="0" smtClean="0"/>
              <a:t> а затем и панорама в раздевалке.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B1E3C-8C47-4155-B212-9877D8E65E8E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5881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B1E3C-8C47-4155-B212-9877D8E65E8E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2537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Поэтому Книга памяти получилась очень интересной Дети с большим вниманием слушали, когда я рассказывала о каждом их прадедушке и показывала фото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B1E3C-8C47-4155-B212-9877D8E65E8E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0354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Считаю, что поставленная в начале проекта цель , была достигнута. Все задачи были полностью решены в ходе реализации проекта.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B1E3C-8C47-4155-B212-9877D8E65E8E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6398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Ожидаемый результат был достигнут полностью. Считаю , что мой проект удался.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B1E3C-8C47-4155-B212-9877D8E65E8E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484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5C201"/>
              </a:buClr>
              <a:buSzPct val="85000"/>
              <a:buFont typeface="Wingdings 2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День Победы близок и понятен детям дошкольного возраста, потому что реализует достаточно простую, ясную идею, известную им по сказкам, – идею противостояния добра и зла и финальной победы добра.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5C201"/>
              </a:buClr>
              <a:buSzPct val="85000"/>
              <a:buFont typeface="Wingdings 2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B1E3C-8C47-4155-B212-9877D8E65E8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9277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</a:t>
            </a:r>
            <a:r>
              <a:rPr lang="ru-RU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носил краткосрочный характер. Участниками проекта были педагоги, дети, родители и социум.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B1E3C-8C47-4155-B212-9877D8E65E8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336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Перед  тем,</a:t>
            </a:r>
            <a:r>
              <a:rPr lang="ru-RU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как  запустить проект, выявила путем бесед уровень знаний детей о войне, проанализировала их и составила перечень задач план мероприятий для реализации этих задач..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B1E3C-8C47-4155-B212-9877D8E65E8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060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Одной из задач проекта, было вовлечение родителей в образовательное</a:t>
            </a:r>
            <a:r>
              <a:rPr lang="ru-RU" baseline="0" dirty="0" smtClean="0"/>
              <a:t> поле д\с</a:t>
            </a:r>
            <a:r>
              <a:rPr lang="ru-RU" dirty="0" smtClean="0"/>
              <a:t> ,</a:t>
            </a:r>
            <a:r>
              <a:rPr lang="ru-RU" baseline="0" dirty="0" smtClean="0"/>
              <a:t> вызвать желание   активно  участвовать  в проводимых мероприятиях реализуемого проекта. 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B1E3C-8C47-4155-B212-9877D8E65E8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286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Очень участливо, ответственно и с пониманием родители отнеслись к просьбе принести</a:t>
            </a:r>
            <a:r>
              <a:rPr lang="ru-RU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в Д/С информацию, фотографии о своих родственниках - участниках войны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B1E3C-8C47-4155-B212-9877D8E65E8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315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B1E3C-8C47-4155-B212-9877D8E65E8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2996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ходе проекта было проведено с детьми множество бесед: о малолетних узниках войны, </a:t>
            </a:r>
            <a:r>
              <a:rPr lang="ru-RU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о тружениках тыла,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четвероногих воинах, о наградах, о блокадном Ленинграде и т.д. Особенно заинтересовала детей  история возникновения символа Победы - Георгиевской ленты. 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B1E3C-8C47-4155-B212-9877D8E65E8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072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599A-9800-4D5A-8AA1-3129A90AD886}" type="datetimeFigureOut">
              <a:rPr lang="ru-RU" smtClean="0"/>
              <a:t>28.06.2020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F5C2960-F7FF-4F98-B04D-E07054752048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599A-9800-4D5A-8AA1-3129A90AD886}" type="datetimeFigureOut">
              <a:rPr lang="ru-RU" smtClean="0"/>
              <a:t>28.06.2020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C2960-F7FF-4F98-B04D-E0705475204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599A-9800-4D5A-8AA1-3129A90AD886}" type="datetimeFigureOut">
              <a:rPr lang="ru-RU" smtClean="0"/>
              <a:t>28.06.2020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C2960-F7FF-4F98-B04D-E0705475204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32810-7142-4726-B39A-A8F3C6FE2A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8D461-642F-45E3-8B3F-4BCA890232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711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32810-7142-4726-B39A-A8F3C6FE2A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8D461-642F-45E3-8B3F-4BCA890232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037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32810-7142-4726-B39A-A8F3C6FE2A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8D461-642F-45E3-8B3F-4BCA890232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3056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32810-7142-4726-B39A-A8F3C6FE2A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8D461-642F-45E3-8B3F-4BCA890232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739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32810-7142-4726-B39A-A8F3C6FE2A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8D461-642F-45E3-8B3F-4BCA890232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9397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32810-7142-4726-B39A-A8F3C6FE2A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8D461-642F-45E3-8B3F-4BCA890232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4661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32810-7142-4726-B39A-A8F3C6FE2A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8D461-642F-45E3-8B3F-4BCA890232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1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32810-7142-4726-B39A-A8F3C6FE2A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8D461-642F-45E3-8B3F-4BCA890232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576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1B1599A-9800-4D5A-8AA1-3129A90AD886}" type="datetimeFigureOut">
              <a:rPr lang="ru-RU" smtClean="0"/>
              <a:t>28.06.2020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9F5C2960-F7FF-4F98-B04D-E07054752048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32810-7142-4726-B39A-A8F3C6FE2A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8D461-642F-45E3-8B3F-4BCA890232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5130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32810-7142-4726-B39A-A8F3C6FE2A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8D461-642F-45E3-8B3F-4BCA890232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8845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32810-7142-4726-B39A-A8F3C6FE2A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8D461-642F-45E3-8B3F-4BCA890232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145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599A-9800-4D5A-8AA1-3129A90AD886}" type="datetimeFigureOut">
              <a:rPr lang="ru-RU" smtClean="0"/>
              <a:t>28.06.2020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C2960-F7FF-4F98-B04D-E07054752048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599A-9800-4D5A-8AA1-3129A90AD886}" type="datetimeFigureOut">
              <a:rPr lang="ru-RU" smtClean="0"/>
              <a:t>28.06.2020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C2960-F7FF-4F98-B04D-E07054752048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C2960-F7FF-4F98-B04D-E0705475204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599A-9800-4D5A-8AA1-3129A90AD886}" type="datetimeFigureOut">
              <a:rPr lang="ru-RU" smtClean="0"/>
              <a:t>28.06.2020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599A-9800-4D5A-8AA1-3129A90AD886}" type="datetimeFigureOut">
              <a:rPr lang="ru-RU" smtClean="0"/>
              <a:t>28.06.2020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C2960-F7FF-4F98-B04D-E07054752048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599A-9800-4D5A-8AA1-3129A90AD886}" type="datetimeFigureOut">
              <a:rPr lang="ru-RU" smtClean="0"/>
              <a:t>28.06.2020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C2960-F7FF-4F98-B04D-E0705475204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1B1599A-9800-4D5A-8AA1-3129A90AD886}" type="datetimeFigureOut">
              <a:rPr lang="ru-RU" smtClean="0"/>
              <a:t>28.06.2020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F5C2960-F7FF-4F98-B04D-E0705475204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599A-9800-4D5A-8AA1-3129A90AD886}" type="datetimeFigureOut">
              <a:rPr lang="ru-RU" smtClean="0"/>
              <a:t>28.06.2020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F5C2960-F7FF-4F98-B04D-E0705475204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1B1599A-9800-4D5A-8AA1-3129A90AD886}" type="datetimeFigureOut">
              <a:rPr lang="ru-RU" smtClean="0"/>
              <a:t>28.06.2020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9F5C2960-F7FF-4F98-B04D-E07054752048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32810-7142-4726-B39A-A8F3C6FE2A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8D461-642F-45E3-8B3F-4BCA890232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291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9077" cy="6916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0"/>
            <a:ext cx="8388424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b="1" kern="0" dirty="0" smtClean="0">
              <a:solidFill>
                <a:prstClr val="black"/>
              </a:solidFill>
              <a:latin typeface="Candara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/>
            <a:r>
              <a:rPr lang="ru-RU" b="1" kern="0" dirty="0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МКДОУ д/с №8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lvl="0" algn="ctr"/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lvl="0" algn="ctr"/>
            <a:endParaRPr kumimoji="0" lang="ru-RU" sz="2400" b="1" i="1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lvl="0" algn="ctr"/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Презентация  проекта 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/>
            </a:r>
            <a:b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/>
            </a:r>
            <a:b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lvl="0" algn="ctr"/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«НИКТО  НЕ  ЗАБЫТ, НИЧТО  НЕ  ЗАБЫТО»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/>
            </a:r>
            <a:b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(подготовительная к школе группа)</a:t>
            </a:r>
            <a:b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/>
            </a:r>
            <a:b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/>
            </a:r>
            <a:b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/>
            </a:r>
            <a:b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                                              </a:t>
            </a:r>
          </a:p>
          <a:p>
            <a:pPr lvl="0" algn="ctr"/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lvl="0" algn="ctr"/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                      </a:t>
            </a:r>
            <a:r>
              <a:rPr kumimoji="0" lang="ru-RU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Автор :                                </a:t>
            </a:r>
            <a:br>
              <a:rPr kumimoji="0" lang="ru-RU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kumimoji="0" lang="ru-RU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                              </a:t>
            </a:r>
            <a:r>
              <a:rPr kumimoji="0" lang="ru-RU" sz="16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воспитатель  </a:t>
            </a:r>
            <a:br>
              <a:rPr kumimoji="0" lang="ru-RU" sz="16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kumimoji="0" lang="ru-RU" sz="1600" b="1" i="1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                                                            </a:t>
            </a:r>
            <a:r>
              <a:rPr kumimoji="0" lang="ru-RU" sz="16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Бахолдина</a:t>
            </a:r>
            <a:r>
              <a:rPr lang="ru-RU" sz="1600" b="1" i="1" kern="0" dirty="0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ru-RU" sz="16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Ольга Ивановна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/>
            </a:r>
            <a:b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/>
            </a:r>
            <a:b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/>
            </a:r>
            <a:b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kumimoji="0" lang="ru-RU" sz="1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г. Острогожск</a:t>
            </a:r>
            <a:r>
              <a:rPr lang="ru-RU" i="1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i="1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i="1" kern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i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ru-RU" sz="1400" b="0" i="1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1683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043608" y="57622"/>
            <a:ext cx="7992888" cy="923106"/>
          </a:xfrm>
        </p:spPr>
        <p:txBody>
          <a:bodyPr>
            <a:noAutofit/>
          </a:bodyPr>
          <a:lstStyle/>
          <a:p>
            <a:pPr algn="r"/>
            <a:r>
              <a:rPr lang="ru-RU" sz="2800" dirty="0" smtClean="0">
                <a:solidFill>
                  <a:schemeClr val="bg1"/>
                </a:solidFill>
              </a:rPr>
              <a:t/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/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/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/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Беседа: «Вставай страна огромная…» с презентацией о ВОВ.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4453" y="692696"/>
            <a:ext cx="3190140" cy="209386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419" y="1160748"/>
            <a:ext cx="3024336" cy="226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429" y="2107096"/>
            <a:ext cx="3106688" cy="233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337" y="3501008"/>
            <a:ext cx="288032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080" y="4437112"/>
            <a:ext cx="2736304" cy="2052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608131"/>
            <a:ext cx="2808312" cy="2106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993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0"/>
            <a:ext cx="8244408" cy="476672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Рассматривание 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наград  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просмотр  презентации  «Награды ВОВ» 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59509"/>
            <a:ext cx="3670300" cy="275590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924944"/>
            <a:ext cx="5112097" cy="383712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C:\Users\Пользователь\Desktop\Фото Вечный огонь\DSC0048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7" r="15782"/>
          <a:stretch/>
        </p:blipFill>
        <p:spPr bwMode="auto">
          <a:xfrm>
            <a:off x="1411836" y="801244"/>
            <a:ext cx="3129704" cy="2872430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7018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307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1" y="0"/>
            <a:ext cx="9144000" cy="69140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76672"/>
            <a:ext cx="7562956" cy="5472608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956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31640" y="152400"/>
            <a:ext cx="7632848" cy="9003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/>
            </a:r>
            <a:br>
              <a:rPr lang="ru-RU" sz="3200" dirty="0" smtClean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/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 smtClean="0">
                <a:solidFill>
                  <a:schemeClr val="bg1"/>
                </a:solidFill>
              </a:rPr>
              <a:t/>
            </a:r>
            <a:br>
              <a:rPr lang="ru-RU" sz="3200" dirty="0" smtClean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/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Заучивание </a:t>
            </a:r>
            <a: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поговорок  и  пословиц  о Родине  и воинской доблести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48064" y="1196752"/>
            <a:ext cx="381642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ПОСЛОВИЦЫ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Смелость города берет.</a:t>
            </a:r>
          </a:p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Тот герой, кто за Родину горой.</a:t>
            </a:r>
          </a:p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Храбрый побеждает, трус погибает.</a:t>
            </a:r>
          </a:p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правое дело стой смело!</a:t>
            </a:r>
          </a:p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Один за всех, все за одного!</a:t>
            </a:r>
          </a:p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 погибай, а товарища выручай!</a:t>
            </a:r>
          </a:p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родной земли – умри, не сходи!</a:t>
            </a:r>
          </a:p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Жить – Родине служить!</a:t>
            </a:r>
          </a:p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тот герой, кто награду ждет, а тот</a:t>
            </a:r>
          </a:p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герой, кто за народ идет!</a:t>
            </a:r>
          </a:p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Бой не опасен, если ты мужеством красен!</a:t>
            </a:r>
          </a:p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Кто смел да стоек, тот десятка стоит.</a:t>
            </a:r>
          </a:p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Тяжело в ученье, легко в бою.</a:t>
            </a:r>
          </a:p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Где смелость – там победа.</a:t>
            </a:r>
          </a:p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Мужественно биться – победы добиться!</a:t>
            </a:r>
          </a:p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Кто Родине изменяет – тот народ  презирает.</a:t>
            </a:r>
          </a:p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край родной насмерть стой!</a:t>
            </a:r>
          </a:p>
        </p:txBody>
      </p:sp>
      <p:pic>
        <p:nvPicPr>
          <p:cNvPr id="9" name="Picture 2" descr="C:\Users\Пользователь\Desktop\ВЫПУСКНОЙ\DSC0084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" t="5325" r="1647" b="3619"/>
          <a:stretch/>
        </p:blipFill>
        <p:spPr bwMode="auto">
          <a:xfrm rot="5400000">
            <a:off x="722241" y="2084131"/>
            <a:ext cx="5051667" cy="36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70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0" y="-31315"/>
            <a:ext cx="9314598" cy="6889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idx="1"/>
          </p:nvPr>
        </p:nvSpPr>
        <p:spPr>
          <a:xfrm>
            <a:off x="1475656" y="188640"/>
            <a:ext cx="7668344" cy="648072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chemeClr val="bg1"/>
                </a:solidFill>
              </a:rPr>
              <a:t>Тема  «Победы» в творчестве детей </a:t>
            </a:r>
          </a:p>
          <a:p>
            <a:pPr marL="0" indent="0" algn="ctr">
              <a:buNone/>
            </a:pPr>
            <a:r>
              <a:rPr lang="ru-RU" sz="1800" b="1" dirty="0" smtClean="0">
                <a:solidFill>
                  <a:schemeClr val="bg1"/>
                </a:solidFill>
              </a:rPr>
              <a:t>(поздравительная открытка</a:t>
            </a:r>
            <a:r>
              <a:rPr lang="ru-RU" sz="1900" b="1" dirty="0" smtClean="0">
                <a:solidFill>
                  <a:schemeClr val="bg1"/>
                </a:solidFill>
              </a:rPr>
              <a:t>)</a:t>
            </a:r>
            <a:endParaRPr lang="ru-RU" sz="1900" b="1" dirty="0">
              <a:solidFill>
                <a:schemeClr val="bg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836712"/>
            <a:ext cx="8363272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 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2052" name="Picture 4" descr="C:\Users\Пользователь\Desktop\Фото Вечный огонь\DSC004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76456"/>
            <a:ext cx="7502722" cy="5276879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75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3296"/>
            <a:ext cx="9262095" cy="68712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331640" y="188640"/>
            <a:ext cx="7355160" cy="504056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bg1"/>
                </a:solidFill>
              </a:rPr>
              <a:t>Тема: «Рисуют мальчики войну»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31640" y="152400"/>
            <a:ext cx="7355160" cy="5402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 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4" name="Picture 2" descr="C:\Users\Пользователь\Desktop\ВЫПУСКНОЙ\DSC008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08720"/>
            <a:ext cx="7776864" cy="554461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95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3296"/>
            <a:ext cx="9262095" cy="6871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331640" y="188640"/>
            <a:ext cx="7431360" cy="504056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 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Users\Пользователь\Desktop\ВЫПУСКНОЙ\DSC008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933" y="451897"/>
            <a:ext cx="7603533" cy="5940907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723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0"/>
            <a:ext cx="9684568" cy="6878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Заучивание пословиц и поговорок о Родине и воинской доблести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827584" y="188640"/>
            <a:ext cx="8136904" cy="576064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  </a:t>
            </a:r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С\Р игра «Мы танкисты»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 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8"/>
          <a:stretch/>
        </p:blipFill>
        <p:spPr bwMode="auto">
          <a:xfrm>
            <a:off x="1090347" y="836712"/>
            <a:ext cx="7743300" cy="5827784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47545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3296"/>
            <a:ext cx="9262095" cy="687129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Заучивание пословиц и поговорок о Родине и воинской доблести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59632" y="152400"/>
            <a:ext cx="7427168" cy="5402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С/Р игра «Мы пилоты» 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6" name="Picture 2" descr="C:\Users\Пользователь\Desktop\Фото Проект\последние фото\DSC003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52735"/>
            <a:ext cx="7585141" cy="5184141"/>
          </a:xfrm>
          <a:prstGeom prst="ellipse">
            <a:avLst/>
          </a:prstGeom>
          <a:noFill/>
          <a:ln w="5715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4448"/>
            <a:ext cx="9396536" cy="7504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Заучивание пословиц и поговорок о Родине и воинской доблести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355254" y="116632"/>
            <a:ext cx="7681242" cy="6480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С/р игра «Капитаны  дальнего  плавания»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63874" y="3750368"/>
            <a:ext cx="4824350" cy="449191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 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08720"/>
            <a:ext cx="7740352" cy="5452335"/>
          </a:xfrm>
          <a:prstGeom prst="ellipse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619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97" y="0"/>
            <a:ext cx="9176598" cy="6867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43607" y="5445224"/>
            <a:ext cx="7451105" cy="1296144"/>
          </a:xfrm>
        </p:spPr>
        <p:txBody>
          <a:bodyPr>
            <a:normAutofit/>
          </a:bodyPr>
          <a:lstStyle/>
          <a:p>
            <a:pPr algn="ctr"/>
            <a:r>
              <a:rPr lang="ru-RU" sz="3200" smtClean="0">
                <a:solidFill>
                  <a:schemeClr val="bg1"/>
                </a:solidFill>
              </a:rPr>
              <a:t> </a:t>
            </a:r>
            <a:r>
              <a:rPr lang="ru-RU" sz="2400" smtClean="0"/>
              <a:t>  </a:t>
            </a:r>
            <a:r>
              <a:rPr lang="ru-RU" sz="2400" dirty="0" smtClean="0"/>
              <a:t>уже 70 лет, как минула  война,</a:t>
            </a:r>
            <a:br>
              <a:rPr lang="ru-RU" sz="2400" dirty="0" smtClean="0"/>
            </a:br>
            <a:r>
              <a:rPr lang="ru-RU" sz="2400" dirty="0"/>
              <a:t> </a:t>
            </a:r>
            <a:r>
              <a:rPr lang="ru-RU" sz="2400" dirty="0" smtClean="0"/>
              <a:t> но память о ней мы</a:t>
            </a:r>
            <a:r>
              <a:rPr lang="ru-RU" sz="2400" dirty="0">
                <a:solidFill>
                  <a:prstClr val="black"/>
                </a:solidFill>
              </a:rPr>
              <a:t> храним и поныне </a:t>
            </a:r>
            <a:r>
              <a:rPr lang="ru-RU" sz="2400" dirty="0" smtClean="0"/>
              <a:t>  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 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052" name="Picture 4" descr="http://img0.liveinternet.ru/images/attach/c/0/43/331/43331901_1229786138_p.jpg"/>
          <p:cNvPicPr>
            <a:picLocks noGrp="1" noChangeAspect="1" noChangeArrowheads="1"/>
          </p:cNvPicPr>
          <p:nvPr>
            <p:ph type="pic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" r="7368"/>
          <a:stretch>
            <a:fillRect/>
          </a:stretch>
        </p:blipFill>
        <p:spPr bwMode="auto">
          <a:xfrm>
            <a:off x="1331640" y="188640"/>
            <a:ext cx="7632848" cy="5184576"/>
          </a:xfrm>
          <a:prstGeom prst="rect">
            <a:avLst/>
          </a:prstGeom>
          <a:noFill/>
          <a:ln w="57150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419872" y="4365104"/>
            <a:ext cx="3888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701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55" y="0"/>
            <a:ext cx="9313240" cy="6909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idx="1"/>
          </p:nvPr>
        </p:nvSpPr>
        <p:spPr>
          <a:xfrm>
            <a:off x="1475656" y="188640"/>
            <a:ext cx="7560840" cy="5040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С\р игра «На космодроме» 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 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6" name="Picture 2" descr="C:\Users\Пользователь\Desktop\Фото Проект\последние фото\DSC0034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43"/>
          <a:stretch/>
        </p:blipFill>
        <p:spPr bwMode="auto">
          <a:xfrm>
            <a:off x="1451204" y="803965"/>
            <a:ext cx="7668344" cy="5832648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3119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048" y="-30411"/>
            <a:ext cx="9262095" cy="6871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187624" y="116632"/>
            <a:ext cx="7776864" cy="6480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Слушание  мелодий и пение песен  о войне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9" name="Picture 3" descr="C:\Users\Пользователь\Desktop\ВЫПУСКНОЙ\DSC0064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5512"/>
          <a:stretch/>
        </p:blipFill>
        <p:spPr bwMode="auto">
          <a:xfrm>
            <a:off x="1259632" y="620688"/>
            <a:ext cx="5832648" cy="346514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Пользователь\Desktop\ВЫПУСКНОЙ\DSC0063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3"/>
          <a:stretch/>
        </p:blipFill>
        <p:spPr bwMode="auto">
          <a:xfrm>
            <a:off x="2915816" y="3072646"/>
            <a:ext cx="6120680" cy="3673474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9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048" y="-23539"/>
            <a:ext cx="9262095" cy="6871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22326" y="188640"/>
            <a:ext cx="7283152" cy="82832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 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427" y="980728"/>
            <a:ext cx="7488832" cy="5400599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87624" y="116633"/>
            <a:ext cx="7848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Экскурсия 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  территории воинской части  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71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096" y="41505"/>
            <a:ext cx="9262095" cy="68712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03648" y="152400"/>
            <a:ext cx="7283152" cy="55227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 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934" y="704679"/>
            <a:ext cx="4608513" cy="34559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2594">
            <a:off x="1056260" y="782216"/>
            <a:ext cx="3517491" cy="44108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642320"/>
            <a:ext cx="4933502" cy="274619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188640"/>
            <a:ext cx="81208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музее воинской  славы на территории в\ч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27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3296"/>
            <a:ext cx="9262095" cy="6871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123728" y="1052736"/>
            <a:ext cx="6048672" cy="288032"/>
          </a:xfrm>
        </p:spPr>
        <p:txBody>
          <a:bodyPr>
            <a:normAutofit fontScale="62500" lnSpcReduction="20000"/>
          </a:bodyPr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31640" y="332656"/>
            <a:ext cx="7632848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/>
            </a:r>
            <a:br>
              <a:rPr lang="ru-RU" sz="3200" dirty="0" smtClean="0">
                <a:solidFill>
                  <a:schemeClr val="bg1"/>
                </a:solidFill>
              </a:rPr>
            </a:br>
            <a:r>
              <a:rPr lang="ru-RU" sz="3200" dirty="0" smtClean="0">
                <a:solidFill>
                  <a:schemeClr val="bg1"/>
                </a:solidFill>
              </a:rPr>
              <a:t/>
            </a:r>
            <a:br>
              <a:rPr lang="ru-RU" sz="3200" dirty="0" smtClean="0">
                <a:solidFill>
                  <a:schemeClr val="bg1"/>
                </a:solidFill>
              </a:rPr>
            </a:br>
            <a:r>
              <a:rPr lang="ru-RU" sz="3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 памятника   воинам – автомобилистам (в\ч)</a:t>
            </a:r>
            <a:r>
              <a:rPr lang="ru-RU" sz="3200" dirty="0" smtClean="0">
                <a:solidFill>
                  <a:schemeClr val="bg1"/>
                </a:solidFill>
              </a:rPr>
              <a:t/>
            </a:r>
            <a:br>
              <a:rPr lang="ru-RU" sz="3200" dirty="0" smtClean="0">
                <a:solidFill>
                  <a:schemeClr val="bg1"/>
                </a:solidFill>
              </a:rPr>
            </a:br>
            <a:r>
              <a:rPr lang="ru-RU" sz="3200" dirty="0" smtClean="0">
                <a:solidFill>
                  <a:schemeClr val="bg1"/>
                </a:solidFill>
              </a:rPr>
              <a:t> 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456" y="874465"/>
            <a:ext cx="7242566" cy="525916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502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55" y="0"/>
            <a:ext cx="9313240" cy="6909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idx="1"/>
          </p:nvPr>
        </p:nvSpPr>
        <p:spPr>
          <a:xfrm>
            <a:off x="1619672" y="4869160"/>
            <a:ext cx="3016792" cy="12268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памятника воинам  ВОВ  на территории в\ч 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 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4098" name="Picture 2" descr="C:\Users\Пользователь\Desktop\Фото Проект\последние фото\DSC004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10129"/>
            <a:ext cx="5291830" cy="3968716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Пользователь\Desktop\Фото Проект\последние фото\DSC004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050" y="3573016"/>
            <a:ext cx="4175761" cy="3131698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84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3296"/>
            <a:ext cx="9262095" cy="6871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403648" y="116632"/>
            <a:ext cx="7359352" cy="864096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Экскурсия к  «Вечному Огню»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 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Users\Пользователь\Desktop\Фото Вечный огонь\DSC0056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10"/>
          <a:stretch/>
        </p:blipFill>
        <p:spPr bwMode="auto">
          <a:xfrm>
            <a:off x="2843808" y="764704"/>
            <a:ext cx="6124438" cy="36004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492896"/>
            <a:ext cx="7992888" cy="4224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051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20" y="-51236"/>
            <a:ext cx="9313240" cy="6909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832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 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</a:rPr>
              <a:t>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1187624" y="188640"/>
            <a:ext cx="8148089" cy="79208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Возложение цветов к братской могиле погибшим </a:t>
            </a:r>
            <a:r>
              <a:rPr lang="ru-RU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острогожцам</a:t>
            </a:r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ВОВ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65" y="1052736"/>
            <a:ext cx="5287875" cy="340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" b="-902"/>
          <a:stretch/>
        </p:blipFill>
        <p:spPr bwMode="auto">
          <a:xfrm>
            <a:off x="2987824" y="2997050"/>
            <a:ext cx="6045944" cy="3883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80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3296"/>
            <a:ext cx="9433048" cy="6871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403647" y="160064"/>
            <a:ext cx="7845127" cy="964679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Чтение стихов о войне и 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минута 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молчания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Вечного Огня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 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170238"/>
            <a:ext cx="45720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Пользователь\Desktop\Фото Вечный огонь\DSC006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24743"/>
            <a:ext cx="7650792" cy="547260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58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55" y="-27890"/>
            <a:ext cx="9313240" cy="6909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475656" y="332656"/>
            <a:ext cx="7215336" cy="1224136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 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88640"/>
            <a:ext cx="7507343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85770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29" y="714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75656" y="404664"/>
            <a:ext cx="7211144" cy="576064"/>
          </a:xfrm>
        </p:spPr>
        <p:txBody>
          <a:bodyPr>
            <a:normAutofit fontScale="90000"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Актуальность проекта:</a:t>
            </a:r>
            <a:endParaRPr lang="ru-RU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547664" y="980728"/>
            <a:ext cx="7139136" cy="51152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Любовь </a:t>
            </a: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Родине, патриотизм во все времена в Российском государстве были чертой национального характера. Но в силу последних перемен все более заметной стала утрата нашим обществом традиционного российского патриотического сознания. В связи с этим очевидна необходимость  в воспитании патриотизма у детей дошкольного возраста</a:t>
            </a:r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21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187624" y="44624"/>
            <a:ext cx="7920880" cy="1152128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Оформление плаката </a:t>
            </a: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«Счастливое </a:t>
            </a:r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детство» при содействии родителей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 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6146" name="Picture 2" descr="C:\Users\Пользователь\Desktop\Фото Вечный огонь\DSC004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24744"/>
            <a:ext cx="7488832" cy="5383114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14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Заучивание пословиц и поговорок о Родине и воинской доблести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827584" y="188640"/>
            <a:ext cx="8208912" cy="792088"/>
          </a:xfrm>
        </p:spPr>
        <p:txBody>
          <a:bodyPr/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панорамы, посвященной </a:t>
            </a:r>
            <a:endParaRPr lang="ru-RU" sz="2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70-летию Победы  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dirty="0">
                <a:solidFill>
                  <a:schemeClr val="bg1"/>
                </a:solidFill>
              </a:rPr>
              <a:t> 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 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5122" name="Picture 2" descr="C:\Users\Пользователь\Desktop\Фото Вечный огонь\DSC0049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11"/>
          <a:stretch/>
        </p:blipFill>
        <p:spPr bwMode="auto">
          <a:xfrm>
            <a:off x="1475656" y="1412776"/>
            <a:ext cx="7416824" cy="5206776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90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0" y="-24011"/>
            <a:ext cx="9313240" cy="6909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idx="1"/>
          </p:nvPr>
        </p:nvSpPr>
        <p:spPr>
          <a:xfrm>
            <a:off x="1259632" y="260648"/>
            <a:ext cx="7892380" cy="50405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Оформление  КНИГИ  ПАМЯТИ   при содействии  родителей  </a:t>
            </a:r>
            <a:r>
              <a:rPr lang="ru-RU" sz="2400" b="1" dirty="0">
                <a:solidFill>
                  <a:schemeClr val="bg1"/>
                </a:solidFill>
              </a:rPr>
              <a:t/>
            </a:r>
            <a:br>
              <a:rPr lang="ru-RU" sz="2400" b="1" dirty="0">
                <a:solidFill>
                  <a:schemeClr val="bg1"/>
                </a:solidFill>
              </a:rPr>
            </a:b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59632" y="2132856"/>
            <a:ext cx="7884368" cy="43924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/>
            </a:r>
            <a:br>
              <a:rPr lang="ru-RU" sz="3200" dirty="0" smtClean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/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 smtClean="0">
                <a:solidFill>
                  <a:schemeClr val="bg1"/>
                </a:solidFill>
              </a:rPr>
              <a:t/>
            </a:r>
            <a:br>
              <a:rPr lang="ru-RU" sz="3200" dirty="0" smtClean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/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 smtClean="0">
                <a:solidFill>
                  <a:schemeClr val="bg1"/>
                </a:solidFill>
              </a:rPr>
              <a:t/>
            </a:r>
            <a:br>
              <a:rPr lang="ru-RU" sz="3200" dirty="0" smtClean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/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 smtClean="0">
                <a:solidFill>
                  <a:schemeClr val="bg1"/>
                </a:solidFill>
              </a:rPr>
              <a:t/>
            </a:r>
            <a:br>
              <a:rPr lang="ru-RU" sz="3200" dirty="0" smtClean="0">
                <a:solidFill>
                  <a:schemeClr val="bg1"/>
                </a:solidFill>
              </a:rPr>
            </a:b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>
                <a:solidFill>
                  <a:schemeClr val="bg1"/>
                </a:solidFill>
              </a:rPr>
              <a:t/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 smtClean="0">
                <a:solidFill>
                  <a:schemeClr val="bg1"/>
                </a:solidFill>
              </a:rPr>
              <a:t> 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968152"/>
            <a:ext cx="7557517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839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55" y="-51236"/>
            <a:ext cx="9313240" cy="6909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idx="1"/>
          </p:nvPr>
        </p:nvSpPr>
        <p:spPr>
          <a:xfrm>
            <a:off x="1259632" y="188640"/>
            <a:ext cx="7884368" cy="72008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резентация КНИГИ ПАМЯТИ  в коллективе д\с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31640" y="152400"/>
            <a:ext cx="7355160" cy="3962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 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5123" name="Picture 3" descr="C:\Users\Пользователь\Desktop\ВЫПУСКНОЙ\DSC006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7" y="996801"/>
            <a:ext cx="6042667" cy="424379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Пользователь\Desktop\ВЫПУСКНОЙ\DSC0065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9" t="26415" r="11757" b="18976"/>
          <a:stretch/>
        </p:blipFill>
        <p:spPr bwMode="auto">
          <a:xfrm>
            <a:off x="1414834" y="3489231"/>
            <a:ext cx="6257925" cy="306705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97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0" y="-819472"/>
            <a:ext cx="9167587" cy="7677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475656" y="980729"/>
            <a:ext cx="7211144" cy="367240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Вызвать у детей  и их  родителей чувство  патриотизма, чувства  уважения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благодарности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  ветеранам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близким, погибшим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Священной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Войне.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Расширить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представления о ВОВ, о российской армии, как  надежной защитнице нашей Родины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Пополнить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словарный запас  детей.</a:t>
            </a: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Вовлечь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родителей в единое образовательное пространство.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-243408"/>
            <a:ext cx="6923112" cy="1152128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Ожидаемый  результат  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37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55" y="20549"/>
            <a:ext cx="9313240" cy="6909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 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</a:rPr>
              <a:t>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03848" y="5157192"/>
            <a:ext cx="33843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  <a:latin typeface="Calibri"/>
              </a:rPr>
              <a:t>Мы будем помнить ветеранов,</a:t>
            </a:r>
            <a:br>
              <a:rPr lang="ru-RU" dirty="0">
                <a:solidFill>
                  <a:prstClr val="black"/>
                </a:solidFill>
                <a:latin typeface="Calibri"/>
              </a:rPr>
            </a:br>
            <a:r>
              <a:rPr lang="ru-RU" dirty="0">
                <a:solidFill>
                  <a:prstClr val="black"/>
                </a:solidFill>
                <a:latin typeface="Calibri"/>
              </a:rPr>
              <a:t>Мы не забудем никогда</a:t>
            </a:r>
            <a:br>
              <a:rPr lang="ru-RU" dirty="0">
                <a:solidFill>
                  <a:prstClr val="black"/>
                </a:solidFill>
                <a:latin typeface="Calibri"/>
              </a:rPr>
            </a:br>
            <a:r>
              <a:rPr lang="ru-RU" dirty="0">
                <a:solidFill>
                  <a:prstClr val="black"/>
                </a:solidFill>
                <a:latin typeface="Calibri"/>
              </a:rPr>
              <a:t>Их жертвы, подвиги и раны,</a:t>
            </a:r>
            <a:br>
              <a:rPr lang="ru-RU" dirty="0">
                <a:solidFill>
                  <a:prstClr val="black"/>
                </a:solidFill>
                <a:latin typeface="Calibri"/>
              </a:rPr>
            </a:br>
            <a:r>
              <a:rPr lang="ru-RU" dirty="0">
                <a:solidFill>
                  <a:prstClr val="black"/>
                </a:solidFill>
                <a:latin typeface="Calibri"/>
              </a:rPr>
              <a:t>Победу! Помни вся страна!       </a:t>
            </a:r>
          </a:p>
          <a:p>
            <a:r>
              <a:rPr lang="ru-RU" dirty="0" smtClean="0"/>
              <a:t>Мы </a:t>
            </a:r>
            <a:r>
              <a:rPr lang="ru-RU" dirty="0"/>
              <a:t>будем помнить ветеранов</a:t>
            </a:r>
            <a:r>
              <a:rPr lang="ru-RU" dirty="0" smtClean="0"/>
              <a:t>,</a:t>
            </a:r>
            <a:r>
              <a:rPr lang="ru-RU" dirty="0"/>
              <a:t>     </a:t>
            </a:r>
          </a:p>
        </p:txBody>
      </p:sp>
      <p:pic>
        <p:nvPicPr>
          <p:cNvPr id="8" name="Picture 5" descr="1250507471_s16-7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" r="2467"/>
          <a:stretch>
            <a:fillRect/>
          </a:stretch>
        </p:blipFill>
        <p:spPr bwMode="auto">
          <a:xfrm>
            <a:off x="1547664" y="151380"/>
            <a:ext cx="7344816" cy="472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808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55" y="0"/>
            <a:ext cx="9313240" cy="6909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idx="1"/>
          </p:nvPr>
        </p:nvSpPr>
        <p:spPr>
          <a:xfrm>
            <a:off x="1403648" y="1524000"/>
            <a:ext cx="7560840" cy="4572000"/>
          </a:xfrm>
        </p:spPr>
        <p:txBody>
          <a:bodyPr/>
          <a:lstStyle/>
          <a:p>
            <a:pPr marL="0" indent="0" algn="ctr">
              <a:buNone/>
            </a:pPr>
            <a:endParaRPr lang="ru-RU" b="1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b="1" smtClean="0">
                <a:solidFill>
                  <a:schemeClr val="bg1"/>
                </a:solidFill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БЛАГОДАРЮ </a:t>
            </a:r>
          </a:p>
          <a:p>
            <a:pPr marL="0" indent="0" algn="ctr">
              <a:buNone/>
            </a:pPr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</a:p>
          <a:p>
            <a:pPr marL="0" indent="0" algn="ctr">
              <a:buNone/>
            </a:pPr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ВНИМАНИЕ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 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32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2000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000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0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0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000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000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0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0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000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000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0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000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371600" y="980728"/>
            <a:ext cx="7520880" cy="5688632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Вид проекта: </a:t>
            </a:r>
          </a:p>
          <a:p>
            <a:pPr algn="l"/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 </a:t>
            </a:r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познавательно-исследовательский, среднесрочный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групповой.</a:t>
            </a:r>
          </a:p>
          <a:p>
            <a:pPr algn="l"/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Участники проекта: </a:t>
            </a:r>
          </a:p>
          <a:p>
            <a:pPr algn="l"/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 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педагоги, дети, родители, социум.</a:t>
            </a:r>
          </a:p>
          <a:p>
            <a:pPr algn="l"/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95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547664" y="764704"/>
            <a:ext cx="7139136" cy="533129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ClrTx/>
              <a:buSzTx/>
            </a:pPr>
            <a:endParaRPr lang="ru-RU" sz="1800" dirty="0" smtClean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  <a:buClrTx/>
              <a:buSzTx/>
            </a:pPr>
            <a:r>
              <a:rPr lang="ru-RU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Создать </a:t>
            </a: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«Книгу  памяти» в знак уважения и памяти о родных людях, погибших на войне. </a:t>
            </a:r>
          </a:p>
          <a:p>
            <a:pPr>
              <a:spcBef>
                <a:spcPts val="0"/>
              </a:spcBef>
              <a:buClrTx/>
              <a:buSzTx/>
            </a:pP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Расширить знания детей  о Великой Отечественной войне, о героях ВОВ ,  о победе нашей страны в войне, о функции армии. </a:t>
            </a:r>
          </a:p>
          <a:p>
            <a:pPr>
              <a:spcBef>
                <a:spcPts val="0"/>
              </a:spcBef>
              <a:buClrTx/>
              <a:buSzTx/>
            </a:pPr>
            <a:r>
              <a:rPr lang="ru-RU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Познакомить </a:t>
            </a: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памятниками героям Великой  Отечественной </a:t>
            </a:r>
            <a:r>
              <a:rPr lang="ru-RU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войны в нашем г Острогожске.</a:t>
            </a:r>
            <a:endParaRPr lang="ru-RU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buClrTx/>
              <a:buSzTx/>
            </a:pPr>
            <a:r>
              <a:rPr lang="ru-RU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Обогатить знания детей  </a:t>
            </a: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воинских наградах дедушек, бабушек, </a:t>
            </a:r>
            <a:r>
              <a:rPr lang="ru-RU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родителей.</a:t>
            </a:r>
            <a:endParaRPr lang="ru-RU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buClrTx/>
              <a:buSzTx/>
            </a:pPr>
            <a:r>
              <a:rPr lang="ru-RU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Воспитывать </a:t>
            </a: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гордость и уважение к ветеранам ВОВ.</a:t>
            </a:r>
          </a:p>
          <a:p>
            <a:pPr>
              <a:spcBef>
                <a:spcPts val="0"/>
              </a:spcBef>
              <a:buClrTx/>
              <a:buSzTx/>
            </a:pP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Развивать речь  и обогащать, словарный запас  через  песни, стихотворения, монологи, диалоги о войне.</a:t>
            </a:r>
          </a:p>
          <a:p>
            <a:pPr>
              <a:spcBef>
                <a:spcPts val="0"/>
              </a:spcBef>
              <a:buClrTx/>
              <a:buSzTx/>
            </a:pP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Развивать  воображение и творческую  </a:t>
            </a:r>
            <a:r>
              <a:rPr lang="ru-RU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активность  </a:t>
            </a: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 и взрослых.</a:t>
            </a:r>
          </a:p>
          <a:p>
            <a:pPr>
              <a:spcBef>
                <a:spcPts val="0"/>
              </a:spcBef>
              <a:buClrTx/>
              <a:buSzTx/>
            </a:pP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Вовлечь родителей в совместное образовательное пространство и дать </a:t>
            </a:r>
            <a:r>
              <a:rPr lang="ru-RU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им возможность  </a:t>
            </a: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стать </a:t>
            </a:r>
            <a:r>
              <a:rPr lang="ru-RU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активными  </a:t>
            </a: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участниками </a:t>
            </a:r>
            <a:r>
              <a:rPr lang="ru-RU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мероприятиях</a:t>
            </a: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проводимых с целью реализации этого проекта.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8" y="152400"/>
            <a:ext cx="5122912" cy="75632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проекта:</a:t>
            </a:r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59632" y="-495151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01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94755"/>
            <a:ext cx="7128792" cy="5382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943312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20" y="-51236"/>
            <a:ext cx="9313240" cy="6909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15616" y="152400"/>
            <a:ext cx="7571184" cy="900336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/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/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Привлечение  родителей  к  оформлению </a:t>
            </a:r>
            <a:b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КНИГИ   ПАМЯТИ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03648" y="1196752"/>
            <a:ext cx="7632848" cy="5570756"/>
          </a:xfrm>
          <a:prstGeom prst="rect">
            <a:avLst/>
          </a:prstGeom>
          <a:solidFill>
            <a:schemeClr val="tx1">
              <a:lumMod val="85000"/>
            </a:schemeClr>
          </a:solidFill>
          <a:ln w="57150">
            <a:solidFill>
              <a:schemeClr val="tx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                                 </a:t>
            </a:r>
            <a:r>
              <a:rPr lang="ru-RU" sz="2000" b="1" dirty="0" smtClean="0">
                <a:solidFill>
                  <a:schemeClr val="bg1"/>
                </a:solidFill>
              </a:rPr>
              <a:t>Уважаемые </a:t>
            </a:r>
            <a:r>
              <a:rPr lang="ru-RU" sz="2000" b="1" dirty="0">
                <a:solidFill>
                  <a:schemeClr val="bg1"/>
                </a:solidFill>
              </a:rPr>
              <a:t>родители</a:t>
            </a:r>
            <a:r>
              <a:rPr lang="ru-RU" sz="2000" b="1" dirty="0" smtClean="0">
                <a:solidFill>
                  <a:schemeClr val="bg1"/>
                </a:solidFill>
              </a:rPr>
              <a:t>!</a:t>
            </a:r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1400" dirty="0">
                <a:solidFill>
                  <a:schemeClr val="bg1"/>
                </a:solidFill>
              </a:rPr>
              <a:t>  </a:t>
            </a:r>
            <a:r>
              <a:rPr lang="ru-RU" sz="1600" dirty="0">
                <a:solidFill>
                  <a:schemeClr val="bg1"/>
                </a:solidFill>
              </a:rPr>
              <a:t>2015 год ознаменован значимым событием в жизни народа России – 70 лет со дня Великой Победы над фашистскими захватчиками.</a:t>
            </a:r>
          </a:p>
          <a:p>
            <a:endParaRPr lang="ru-RU" sz="1600" dirty="0">
              <a:solidFill>
                <a:schemeClr val="bg1"/>
              </a:solidFill>
            </a:endParaRPr>
          </a:p>
          <a:p>
            <a:r>
              <a:rPr lang="ru-RU" sz="1600" dirty="0">
                <a:solidFill>
                  <a:schemeClr val="bg1"/>
                </a:solidFill>
              </a:rPr>
              <a:t>  К 70-летию победы в Великой Отечественной войне, с целью воспитания нравственно-патриотических чувств у детей, в рамках реализации проекта в нашей группе будет </a:t>
            </a:r>
            <a:r>
              <a:rPr lang="ru-RU" sz="1600" dirty="0" smtClean="0">
                <a:solidFill>
                  <a:schemeClr val="bg1"/>
                </a:solidFill>
              </a:rPr>
              <a:t>создаваться  Книга </a:t>
            </a:r>
            <a:r>
              <a:rPr lang="ru-RU" sz="1600" dirty="0">
                <a:solidFill>
                  <a:schemeClr val="bg1"/>
                </a:solidFill>
              </a:rPr>
              <a:t>Памяти под </a:t>
            </a:r>
            <a:r>
              <a:rPr lang="ru-RU" sz="1600" dirty="0" smtClean="0">
                <a:solidFill>
                  <a:schemeClr val="bg1"/>
                </a:solidFill>
              </a:rPr>
              <a:t>названием</a:t>
            </a:r>
          </a:p>
          <a:p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</a:rPr>
              <a:t>                                    </a:t>
            </a:r>
            <a:r>
              <a:rPr lang="ru-RU" sz="1600" dirty="0">
                <a:solidFill>
                  <a:schemeClr val="bg1"/>
                </a:solidFill>
              </a:rPr>
              <a:t>«НИКТО  НЕ ЗАБЫТ,  НИЧТО  НЕ  ЗАБЫТО».</a:t>
            </a:r>
          </a:p>
          <a:p>
            <a:r>
              <a:rPr lang="ru-RU" sz="1600" dirty="0">
                <a:solidFill>
                  <a:schemeClr val="bg1"/>
                </a:solidFill>
              </a:rPr>
              <a:t>   Просим Вас помочь нам и принять активное  участие в её создании.</a:t>
            </a:r>
          </a:p>
          <a:p>
            <a:r>
              <a:rPr lang="ru-RU" sz="1600" dirty="0">
                <a:solidFill>
                  <a:schemeClr val="bg1"/>
                </a:solidFill>
              </a:rPr>
              <a:t>     В Книгу Памяти  можно будет поместить истории военных лет, происшедших как на фронте, так и в тылу, поместить копии отрывков (или выдержки) писем бойцов или их семей, фотографии тех лет с комментариями.</a:t>
            </a:r>
          </a:p>
          <a:p>
            <a:r>
              <a:rPr lang="ru-RU" sz="1600" dirty="0">
                <a:solidFill>
                  <a:schemeClr val="bg1"/>
                </a:solidFill>
              </a:rPr>
              <a:t>   Для этого нужно  расспросить своих родителей, бабушек и дедушек, посмотреть в домашних архивах информацию о погибших на войне,  о малолетних узниках, о  тружениках тыла.</a:t>
            </a:r>
          </a:p>
          <a:p>
            <a:r>
              <a:rPr lang="ru-RU" sz="1600" dirty="0">
                <a:solidFill>
                  <a:schemeClr val="bg1"/>
                </a:solidFill>
              </a:rPr>
              <a:t>   Информацию для Книги можно приносить в детский сад в любом виде, в неограниченном количестве: напечатанную, написанную от руки, отсканированную (фото, письма, открытки с фронта, публикации из газет и журналов, архивные документы и т.д.). </a:t>
            </a:r>
          </a:p>
          <a:p>
            <a:r>
              <a:rPr lang="ru-RU" sz="1600" dirty="0">
                <a:solidFill>
                  <a:schemeClr val="bg1"/>
                </a:solidFill>
              </a:rPr>
              <a:t>   В последующие годы наша Книга будет пополняться новыми страницами.</a:t>
            </a:r>
          </a:p>
          <a:p>
            <a:r>
              <a:rPr lang="ru-RU" sz="1600" dirty="0">
                <a:solidFill>
                  <a:schemeClr val="bg1"/>
                </a:solidFill>
              </a:rPr>
              <a:t>  Давайте вместе сохраним Историю для наших потомков.                                                            </a:t>
            </a:r>
          </a:p>
          <a:p>
            <a:r>
              <a:rPr lang="ru-RU" sz="1600" dirty="0">
                <a:solidFill>
                  <a:schemeClr val="bg1"/>
                </a:solidFill>
              </a:rPr>
              <a:t>                                                                    Воспитатели </a:t>
            </a:r>
          </a:p>
        </p:txBody>
      </p:sp>
    </p:spTree>
    <p:extLst>
      <p:ext uri="{BB962C8B-B14F-4D97-AF65-F5344CB8AC3E}">
        <p14:creationId xmlns:p14="http://schemas.microsoft.com/office/powerpoint/2010/main" val="23336224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1595"/>
            <a:ext cx="9313240" cy="702763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/>
        </p:spPr>
      </p:pic>
      <p:sp>
        <p:nvSpPr>
          <p:cNvPr id="2" name="Прямоугольник 1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403648" y="44446"/>
            <a:ext cx="7215336" cy="1224136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 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 rot="18491400">
            <a:off x="3184636" y="967274"/>
            <a:ext cx="700865" cy="230262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Презентации</a:t>
            </a:r>
            <a:endParaRPr lang="ru-RU" sz="16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 rot="20725397">
            <a:off x="4322143" y="288116"/>
            <a:ext cx="668954" cy="221054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ЧХЛ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 rot="434436">
            <a:off x="5429126" y="201089"/>
            <a:ext cx="581660" cy="2204273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НОД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Овал 7"/>
          <p:cNvSpPr/>
          <p:nvPr/>
        </p:nvSpPr>
        <p:spPr>
          <a:xfrm rot="2698792" flipH="1">
            <a:off x="6554540" y="633739"/>
            <a:ext cx="674231" cy="230286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  <a:r>
              <a:rPr lang="ru-RU" dirty="0" smtClean="0"/>
              <a:t>   </a:t>
            </a:r>
            <a:r>
              <a:rPr lang="ru-RU" sz="14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Сюж</a:t>
            </a:r>
            <a:r>
              <a:rPr lang="ru-RU" sz="1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-</a:t>
            </a:r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Р</a:t>
            </a:r>
            <a:r>
              <a:rPr lang="ru-RU" sz="1400" dirty="0" smtClean="0">
                <a:latin typeface="Arial Black" panose="020B0A04020102020204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игры</a:t>
            </a:r>
            <a:endParaRPr lang="ru-RU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4251230" y="2421270"/>
            <a:ext cx="2264986" cy="182190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Средства реализации проекта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 rot="21056900">
            <a:off x="5339636" y="4208953"/>
            <a:ext cx="666904" cy="2243803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ЗАУЧИВАНИЕ</a:t>
            </a:r>
            <a:endParaRPr lang="ru-RU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Овал 11"/>
          <p:cNvSpPr/>
          <p:nvPr/>
        </p:nvSpPr>
        <p:spPr>
          <a:xfrm rot="19600225">
            <a:off x="6397834" y="3901847"/>
            <a:ext cx="592922" cy="221054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ПЕНИЕ</a:t>
            </a:r>
            <a:endParaRPr lang="ru-RU" sz="1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Овал 12"/>
          <p:cNvSpPr/>
          <p:nvPr/>
        </p:nvSpPr>
        <p:spPr>
          <a:xfrm rot="17507210">
            <a:off x="7172845" y="3008185"/>
            <a:ext cx="601074" cy="228494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ЭКСКУРСИИ</a:t>
            </a:r>
            <a:endParaRPr lang="ru-RU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Овал 13"/>
          <p:cNvSpPr/>
          <p:nvPr/>
        </p:nvSpPr>
        <p:spPr>
          <a:xfrm rot="16200000">
            <a:off x="2825309" y="2224016"/>
            <a:ext cx="631470" cy="2210543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ПОДВИЖНЫЕ</a:t>
            </a:r>
            <a:endParaRPr lang="ru-RU" sz="1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Овал 16"/>
          <p:cNvSpPr/>
          <p:nvPr/>
        </p:nvSpPr>
        <p:spPr>
          <a:xfrm rot="3605303">
            <a:off x="3134577" y="3281207"/>
            <a:ext cx="666829" cy="2214083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И З О</a:t>
            </a:r>
            <a:endParaRPr lang="ru-RU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Овал 17"/>
          <p:cNvSpPr/>
          <p:nvPr/>
        </p:nvSpPr>
        <p:spPr>
          <a:xfrm rot="1704207">
            <a:off x="4036574" y="4053170"/>
            <a:ext cx="667599" cy="221054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ДИД.  ИГРЫ</a:t>
            </a:r>
            <a:endParaRPr lang="ru-RU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Овал 18"/>
          <p:cNvSpPr/>
          <p:nvPr/>
        </p:nvSpPr>
        <p:spPr>
          <a:xfrm rot="4810540">
            <a:off x="7310662" y="1861295"/>
            <a:ext cx="649545" cy="221054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Беседы</a:t>
            </a:r>
            <a:endParaRPr lang="ru-RU" sz="1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91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457200"/>
            <a:ext cx="7056784" cy="45152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Беседа об истории возникновения Георгиевской ленты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 smtClean="0">
                <a:solidFill>
                  <a:schemeClr val="bg1"/>
                </a:solidFill>
              </a:rPr>
              <a:t> </a:t>
            </a:r>
            <a:endParaRPr lang="ru-RU" sz="4400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4294967295"/>
          </p:nvPr>
        </p:nvSpPr>
        <p:spPr>
          <a:xfrm>
            <a:off x="4788025" y="404813"/>
            <a:ext cx="4355976" cy="62642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200" dirty="0" smtClean="0">
                <a:solidFill>
                  <a:schemeClr val="bg1"/>
                </a:solidFill>
              </a:rPr>
              <a:t> </a:t>
            </a:r>
            <a:endParaRPr lang="ru-RU" sz="1200" dirty="0">
              <a:solidFill>
                <a:schemeClr val="bg1"/>
              </a:solidFill>
            </a:endParaRPr>
          </a:p>
          <a:p>
            <a:endParaRPr lang="ru-RU" sz="12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1200" b="1" dirty="0">
                <a:solidFill>
                  <a:schemeClr val="bg1"/>
                </a:solidFill>
              </a:rPr>
              <a:t>История возникновения этого символа победы уходит своими корнями в </a:t>
            </a:r>
            <a:r>
              <a:rPr lang="ru-RU" sz="1200" b="1" dirty="0" smtClean="0">
                <a:solidFill>
                  <a:schemeClr val="bg1"/>
                </a:solidFill>
              </a:rPr>
              <a:t>18 </a:t>
            </a:r>
            <a:r>
              <a:rPr lang="ru-RU" sz="1200" b="1" dirty="0">
                <a:solidFill>
                  <a:schemeClr val="bg1"/>
                </a:solidFill>
              </a:rPr>
              <a:t>век, когда был учрежден орден Георгия. Орден был разделен на 4 класса. Первая степень ордена имела три знака: крест, звезду и ленту, состоящую из трех черных и двух оранжевых полос, которая носилась через правое плечо под мундиром. Вторая степень ордена также имела звезду и большой крест, который носился на шее на более узкой ленте. Третья степень – малый крест на шее, четвертый – малый крест в петлице.</a:t>
            </a:r>
          </a:p>
          <a:p>
            <a:pPr marL="0" indent="0">
              <a:buNone/>
            </a:pPr>
            <a:r>
              <a:rPr lang="ru-RU" sz="1200" b="1" dirty="0" smtClean="0">
                <a:solidFill>
                  <a:schemeClr val="bg1"/>
                </a:solidFill>
              </a:rPr>
              <a:t>Цвета </a:t>
            </a:r>
            <a:r>
              <a:rPr lang="ru-RU" sz="1200" b="1" dirty="0">
                <a:solidFill>
                  <a:schemeClr val="bg1"/>
                </a:solidFill>
              </a:rPr>
              <a:t>Георгиевской ленты стали в России символом военной доблести и славы. Георгиевская лента присваивалась также некоторым знакам отличия, жалуемым воинским частям, – Георгиевским серебряным трубам, знаменам, штандартам. Многие боевые награды носились на Георгиевской ленте, или она составляла часть ленты.</a:t>
            </a:r>
          </a:p>
          <a:p>
            <a:pPr marL="0" indent="0">
              <a:buNone/>
            </a:pPr>
            <a:r>
              <a:rPr lang="ru-RU" sz="1200" b="1" dirty="0" smtClean="0">
                <a:solidFill>
                  <a:schemeClr val="bg1"/>
                </a:solidFill>
              </a:rPr>
              <a:t>1806 </a:t>
            </a:r>
            <a:r>
              <a:rPr lang="ru-RU" sz="1200" b="1" dirty="0">
                <a:solidFill>
                  <a:schemeClr val="bg1"/>
                </a:solidFill>
              </a:rPr>
              <a:t>году в русской армии были введены наградные Георгиевские знамена. В  </a:t>
            </a:r>
            <a:r>
              <a:rPr lang="ru-RU" sz="1200" b="1" dirty="0" err="1">
                <a:solidFill>
                  <a:schemeClr val="bg1"/>
                </a:solidFill>
              </a:rPr>
              <a:t>навершии</a:t>
            </a:r>
            <a:r>
              <a:rPr lang="ru-RU" sz="1200" b="1" dirty="0">
                <a:solidFill>
                  <a:schemeClr val="bg1"/>
                </a:solidFill>
              </a:rPr>
              <a:t> знамени помещался Георгиевский крест, под  </a:t>
            </a:r>
            <a:r>
              <a:rPr lang="ru-RU" sz="1200" b="1" dirty="0" err="1">
                <a:solidFill>
                  <a:schemeClr val="bg1"/>
                </a:solidFill>
              </a:rPr>
              <a:t>навершием</a:t>
            </a:r>
            <a:r>
              <a:rPr lang="ru-RU" sz="1200" b="1" dirty="0">
                <a:solidFill>
                  <a:schemeClr val="bg1"/>
                </a:solidFill>
              </a:rPr>
              <a:t>  повязывалась черно-оранжевая лента с кистями.</a:t>
            </a:r>
          </a:p>
          <a:p>
            <a:pPr marL="0" indent="0">
              <a:buNone/>
            </a:pPr>
            <a:r>
              <a:rPr lang="ru-RU" sz="1200" b="1" dirty="0">
                <a:solidFill>
                  <a:schemeClr val="bg1"/>
                </a:solidFill>
              </a:rPr>
              <a:t>В 1855 году, во время Крымской войны, темляки георгиевских цветов появились на наградном офицерском оружии. Золотое оружие, как род награды, было не менее почетно для русского офицера, чем орден Георгия.</a:t>
            </a:r>
          </a:p>
          <a:p>
            <a:pPr marL="0" indent="0">
              <a:buNone/>
            </a:pPr>
            <a:r>
              <a:rPr lang="ru-RU" sz="1200" b="1" dirty="0">
                <a:solidFill>
                  <a:schemeClr val="bg1"/>
                </a:solidFill>
              </a:rPr>
              <a:t>Георгиевские ленты в своем первоначальном виде присутствовали в Русской императорской армии до самого конца ее существования.</a:t>
            </a:r>
          </a:p>
          <a:p>
            <a:pPr marL="0" indent="0">
              <a:buNone/>
            </a:pPr>
            <a:r>
              <a:rPr lang="ru-RU" sz="1200" b="1" dirty="0" smtClean="0">
                <a:solidFill>
                  <a:schemeClr val="bg1"/>
                </a:solidFill>
              </a:rPr>
              <a:t> </a:t>
            </a:r>
            <a:endParaRPr lang="ru-RU" sz="1200" b="1" dirty="0">
              <a:solidFill>
                <a:schemeClr val="bg1"/>
              </a:solidFill>
            </a:endParaRPr>
          </a:p>
          <a:p>
            <a:endParaRPr lang="ru-RU" sz="1200" dirty="0"/>
          </a:p>
        </p:txBody>
      </p:sp>
      <p:pic>
        <p:nvPicPr>
          <p:cNvPr id="2050" name="Picture 2" descr="http://cs7004.vk.me/v7004959/7d21/wDvo3R9BQrI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5" b="2215"/>
          <a:stretch>
            <a:fillRect/>
          </a:stretch>
        </p:blipFill>
        <p:spPr bwMode="auto">
          <a:xfrm>
            <a:off x="1331640" y="980728"/>
            <a:ext cx="3421742" cy="410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84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1516</TotalTime>
  <Words>1714</Words>
  <Application>Microsoft Office PowerPoint</Application>
  <PresentationFormat>Экран (4:3)</PresentationFormat>
  <Paragraphs>235</Paragraphs>
  <Slides>36</Slides>
  <Notes>29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36</vt:i4>
      </vt:variant>
    </vt:vector>
  </HeadingPairs>
  <TitlesOfParts>
    <vt:vector size="38" baseType="lpstr">
      <vt:lpstr>Бумажная</vt:lpstr>
      <vt:lpstr>Тема Office</vt:lpstr>
      <vt:lpstr>Презентация PowerPoint</vt:lpstr>
      <vt:lpstr>   уже 70 лет, как минула  война,   но память о ней мы храним и поныне   </vt:lpstr>
      <vt:lpstr>          Актуальность проекта:</vt:lpstr>
      <vt:lpstr>      </vt:lpstr>
      <vt:lpstr>Задачи проекта:</vt:lpstr>
      <vt:lpstr>Презентация PowerPoint</vt:lpstr>
      <vt:lpstr>  Привлечение  родителей  к  оформлению  КНИГИ   ПАМЯТИ</vt:lpstr>
      <vt:lpstr> </vt:lpstr>
      <vt:lpstr>Беседа об истории возникновения Георгиевской ленты</vt:lpstr>
      <vt:lpstr>    Беседа: «Вставай страна огромная…» с презентацией о ВОВ.</vt:lpstr>
      <vt:lpstr>Рассматривание  наград   и  просмотр  презентации  «Награды ВОВ» </vt:lpstr>
      <vt:lpstr>Презентация PowerPoint</vt:lpstr>
      <vt:lpstr>    Заучивание  поговорок  и  пословиц  о Родине  и воинской доблести</vt:lpstr>
      <vt:lpstr> </vt:lpstr>
      <vt:lpstr> </vt:lpstr>
      <vt:lpstr> </vt:lpstr>
      <vt:lpstr> </vt:lpstr>
      <vt:lpstr>С/Р игра «Мы пилоты» </vt:lpstr>
      <vt:lpstr> </vt:lpstr>
      <vt:lpstr> </vt:lpstr>
      <vt:lpstr>Презентация PowerPoint</vt:lpstr>
      <vt:lpstr> </vt:lpstr>
      <vt:lpstr> </vt:lpstr>
      <vt:lpstr>  У  памятника   воинам – автомобилистам (в\ч)  </vt:lpstr>
      <vt:lpstr> </vt:lpstr>
      <vt:lpstr> </vt:lpstr>
      <vt:lpstr> </vt:lpstr>
      <vt:lpstr> </vt:lpstr>
      <vt:lpstr> </vt:lpstr>
      <vt:lpstr> </vt:lpstr>
      <vt:lpstr> </vt:lpstr>
      <vt:lpstr>          </vt:lpstr>
      <vt:lpstr> </vt:lpstr>
      <vt:lpstr>Ожидаемый  результат  </vt:lpstr>
      <vt:lpstr> </vt:lpstr>
      <vt:lpstr> 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179</cp:revision>
  <dcterms:created xsi:type="dcterms:W3CDTF">2015-06-06T11:45:32Z</dcterms:created>
  <dcterms:modified xsi:type="dcterms:W3CDTF">2020-06-27T21:01:16Z</dcterms:modified>
</cp:coreProperties>
</file>